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9d7150e2-2e2e-abe5-0063-c9529a81f45b}">
          <p14:sldIdLst>
            <p14:sldId id="256"/>
          </p14:sldIdLst>
        </p14:section>
        <p14:section name="Il prodotto" id="{59f23230-4353-6ec3-7f7b-51f3d576cd78}">
          <p14:sldIdLst>
            <p14:sldId id="257"/>
            <p14:sldId id="258"/>
            <p14:sldId id="259"/>
            <p14:sldId id="260"/>
            <p14:sldId id="261"/>
          </p14:sldIdLst>
        </p14:section>
        <p14:section name="I ruoli" id="{c451ca51-ed0e-732d-d33b-118e3e28d913}">
          <p14:sldIdLst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Dati e tecnologia" id="{96627364-4c64-f6f7-97ee-1a7968d12633}">
          <p14:sldIdLst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Chiusura" id="{5b38b54e-fa13-9bcb-700c-03bbf616aef1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Platea è il servizio online per far partecipare il pubblico di convegni ed eventi. Ognuno risponde dal proprio telefono e i risultati compaiono subito sullo schermo di sala. In questa presentazione vediamo come funziona, chi lo usa e come si acquista: è un servizio online, non c’è nulla da installare.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valore è doppio: per chi partecipa, un evento più coinvolgente; per chi organizza, dati reali su opinioni e domande del pubblico. Ed è un servizio italiano con prezzi chiari: si paga per gli operatori, mai per il numero di partecipanti e dati che restano sui server che scegliamo.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partecipante non installa nulla e non lascia dati: inquadra il QR, il browser apre la pagina dell’evento e le domande arrivano da sole, man mano che la regia le manda in onda.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attività si preparano prima in una scaletta e si mandano in onda una alla volta. Il filtro del linguaggio inappropriato e la moderazione proteggono lo schermo da testi indesiderati.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attività che danno valore all’organizzatore: la scala misura un’opinione in un numero, le risposte aperte raccolgono idee concrete. Tutto finisce nel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word cloud è uno dei momenti più efficaci: le parole crescono man mano che arrivano. Per la regia video basta inserire l’indirizzo dell’overlay come sorgente browser a 1920×1080.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regia vede in anteprima esattamente ciò che vede la sala. Prima dell’evento si fanno le prove in modalità PROVA, anche con centinaia di partecipanti simulati; poi si passa a UFFICIALE.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relatore apre la sua vista su un portatile o un tablet al leggio. Non può modificare la scaletta né aprire o chiudere votazioni: un tocco sbagliato sul palco non cambia lo svolgimento.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pagine del pubblico sono fatte per il pollice: una sola azione per schermata. Il nickname del quiz è facoltativo e non serve il nome vero. Le domande compaiono a tutti solo dopo l’approvazione della regia.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acquista riceve per email l’utente di regia e crea da sé i relatori, entro il numero di operatori del piano. L’amministratore è il gestore del servizio Platea. I permessi sono verificati dal server, non solo nell’interfaccia.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tema chiaro rende meglio nelle sale molto illuminate, lo scuro sui ledwall. Sui telefoni l’opzione «Come il telefono» segue l’impostazione di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cambia dalle impostazioni dell’evento, anche durante la diretta: lo schermo si aggiorna subito.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dati delle prove restano separati da quelli ufficiali, così il report contiene solo l’evento vero. Il report si apre anche dalla vista relatore, in sola lettura.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Misure da una prova di carico con 500 partecipanti simulati che inviavano parole alla word cloud. Gli aggiornamenti agli schermi sono raggruppati ogni 150 millisecondi e inviati solo se cambia qualcosa.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Privacy by design, come chiede l’articolo 25 del GDPR. Le funzioni di intelligenza artificiale sono facoltative: senza chiave tutto resta sul server.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Platea è un servizio SaaS: il cliente non installa nulla. Dopo il pagamento la licenza si attiva da sola e la fattura elettronica arriva tramite SDI.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 singolo incontro basta Giornata a 55 €. Chi usa Platea tre o più volte l’anno risparmia con l’abbonamento Base, che si paga per operatore. Enti pubblici: preventivo su richiesta.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guide sono generate dalle schermate reali dell’applicazione e si aggiornano insieme al prodotto.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utenze di prova esistono solo sull’istanza dimostrativa, separata da quella dei clienti, raggiungibile dal pulsante «Prova la demo» del sito. La guida rapida accompagna in 15 minuti attraverso tutti i profili.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Proposta di percorso: una demo, una prova generale con la scaletta reale e poi l’evento. Le guide per pubblico, regia, relatori e amministratori sono già pronte.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">
    <p:bg>
      <p:bgPr>
        <a:solidFill>
          <a:srgbClr val="0A12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514600"/>
            <a:ext cx="58521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4069080"/>
            <a:ext cx="54864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pic>
        <p:nvPicPr>
          <p:cNvPr id="3" name="Image 0" descr="/home/claude/docs/assets/platea-simbolo-positiv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82512"/>
            <a:ext cx="329184" cy="20116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32688" y="63367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URO">
    <p:bg>
      <p:bgPr>
        <a:solidFill>
          <a:srgbClr val="0A12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FB3C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jpg"/><Relationship Id="rId3" Type="http://schemas.openxmlformats.org/officeDocument/2006/relationships/image" Target="../media/image-3-3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image" Target="../media/image-5-4.jp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image" Target="../media/image-9-3.jpg"/><Relationship Id="rId4" Type="http://schemas.openxmlformats.org/officeDocument/2006/relationships/image" Target="../media/image-9-4.jp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jpg"/><Relationship Id="rId3" Type="http://schemas.openxmlformats.org/officeDocument/2006/relationships/image" Target="../media/image-11-3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image" Target="../media/image-18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home/claude/docs/assets/platea-orizzontale-negativ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019956"/>
            <a:ext cx="3108960" cy="7947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514600"/>
            <a:ext cx="585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pubblico prende la parola, in tempo reale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406908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Sondaggi, word cloud, quiz e domande ai relatori dallo smartphone. Senza app, senza registrazione.</a:t>
            </a:r>
            <a:endParaRPr lang="en-US" sz="1800" dirty="0"/>
          </a:p>
        </p:txBody>
      </p:sp>
      <p:pic>
        <p:nvPicPr>
          <p:cNvPr id="5" name="Schermo di sala" descr="/home/claude/platea/public/guida/img/sala-03-wordcloud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411605"/>
            <a:ext cx="4846320" cy="302895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6" name="Smartphone" descr="/home/claude/platea/public/guida/img/votante-05-parole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291840"/>
            <a:ext cx="1463040" cy="292608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Perché Platea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convegno in cui il pubblico vota, scrive e fa domande diventa più vivo, e lascia dati utili a chi l’ha organizzato.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06324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Platea è un servizio online italiano: si acquista sul sito, a evento o in abbonamento annuale, e si usa subito dal browser. Prezzi chiari in euro, fattura elettronica italiana.</a:t>
            </a:r>
            <a:endParaRPr lang="en-US" sz="1600" dirty="0"/>
          </a:p>
        </p:txBody>
      </p:sp>
      <p:sp>
        <p:nvSpPr>
          <p:cNvPr id="5" name="Scheda Nessuna app"/>
          <p:cNvSpPr/>
          <p:nvPr/>
        </p:nvSpPr>
        <p:spPr>
          <a:xfrm>
            <a:off x="5852160" y="141732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6" name="Icona Nessuna app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691640"/>
            <a:ext cx="457200" cy="4572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766560" y="1545336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app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766560" y="1892808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entra con il QR o un codice di 6 cifre, dal browser del telefono.</a:t>
            </a:r>
            <a:endParaRPr lang="en-US" sz="1400" dirty="0"/>
          </a:p>
        </p:txBody>
      </p:sp>
      <p:sp>
        <p:nvSpPr>
          <p:cNvPr id="9" name="Scheda Pronto per la regia"/>
          <p:cNvSpPr/>
          <p:nvPr/>
        </p:nvSpPr>
        <p:spPr>
          <a:xfrm>
            <a:off x="5852160" y="260604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Icona Pronto per la regia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288036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766560" y="2734056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Pronto per la regia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6766560" y="3081528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Grafica per ledwall e overlay trasparente per vMix e OBS.</a:t>
            </a:r>
            <a:endParaRPr lang="en-US" sz="1400" dirty="0"/>
          </a:p>
        </p:txBody>
      </p:sp>
      <p:sp>
        <p:nvSpPr>
          <p:cNvPr id="13" name="Scheda Dati sotto controllo"/>
          <p:cNvSpPr/>
          <p:nvPr/>
        </p:nvSpPr>
        <p:spPr>
          <a:xfrm>
            <a:off x="5852160" y="379476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4" name="Icona Dati sotto controllo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4069080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766560" y="3922776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Dati sotto controllo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6766560" y="4270248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Partecipazione anonima, server a Milano, cancellazione automatica.</a:t>
            </a:r>
            <a:endParaRPr lang="en-US" sz="1400" dirty="0"/>
          </a:p>
        </p:txBody>
      </p:sp>
      <p:sp>
        <p:nvSpPr>
          <p:cNvPr id="17" name="Scheda Prezzo chiaro"/>
          <p:cNvSpPr/>
          <p:nvPr/>
        </p:nvSpPr>
        <p:spPr>
          <a:xfrm>
            <a:off x="5852160" y="498348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8" name="Icona Prezzo chiaro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760" y="5257800"/>
            <a:ext cx="457200" cy="45720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766560" y="5111496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Prezzo chiaro</a:t>
            </a:r>
            <a:endParaRPr lang="en-US" sz="1800" dirty="0"/>
          </a:p>
        </p:txBody>
      </p:sp>
      <p:sp>
        <p:nvSpPr>
          <p:cNvPr id="20" name="Text 14"/>
          <p:cNvSpPr txBox="1"/>
          <p:nvPr/>
        </p:nvSpPr>
        <p:spPr>
          <a:xfrm>
            <a:off x="6766560" y="5458968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Partecipanti illimitati: da 55 € per un incontro o 105 € l’anno per operatore, IVA esclusa.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 passi, nessuna app</a:t>
            </a:r>
            <a:endParaRPr lang="en-US" sz="3000" dirty="0"/>
          </a:p>
        </p:txBody>
      </p:sp>
      <p:sp>
        <p:nvSpPr>
          <p:cNvPr id="3" name="Passo 1"/>
          <p:cNvSpPr/>
          <p:nvPr/>
        </p:nvSpPr>
        <p:spPr>
          <a:xfrm>
            <a:off x="548640" y="1371600"/>
            <a:ext cx="3520440" cy="46634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Numero 1"/>
          <p:cNvSpPr/>
          <p:nvPr/>
        </p:nvSpPr>
        <p:spPr>
          <a:xfrm>
            <a:off x="822960" y="160020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5727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Inquadra il QR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193852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Sullo schermo in sala ci sono QR e codice.</a:t>
            </a:r>
            <a:endParaRPr lang="en-US" sz="1400" dirty="0"/>
          </a:p>
        </p:txBody>
      </p:sp>
      <p:pic>
        <p:nvPicPr>
          <p:cNvPr id="8" name="Immagine passo 1" descr="/home/claude/platea/public/guida/img/sala-01-q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3203258"/>
            <a:ext cx="3063240" cy="1914525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9" name="Passo 2"/>
          <p:cNvSpPr/>
          <p:nvPr/>
        </p:nvSpPr>
        <p:spPr>
          <a:xfrm>
            <a:off x="4297680" y="1371600"/>
            <a:ext cx="3520440" cy="46634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ero 2"/>
          <p:cNvSpPr/>
          <p:nvPr/>
        </p:nvSpPr>
        <p:spPr>
          <a:xfrm>
            <a:off x="4572000" y="160020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7200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5257800" y="15727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Rispondi dal telefono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5257800" y="193852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tocco e il voto è inviato.</a:t>
            </a:r>
            <a:endParaRPr lang="en-US" sz="1400" dirty="0"/>
          </a:p>
        </p:txBody>
      </p:sp>
      <p:pic>
        <p:nvPicPr>
          <p:cNvPr id="14" name="Immagine passo 2" descr="/home/claude/platea/public/guida/img/votante-03-sondaggio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6370" y="2606040"/>
            <a:ext cx="1623060" cy="324612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15" name="Passo 3"/>
          <p:cNvSpPr/>
          <p:nvPr/>
        </p:nvSpPr>
        <p:spPr>
          <a:xfrm>
            <a:off x="8046720" y="1371600"/>
            <a:ext cx="3520440" cy="46634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Numero 3"/>
          <p:cNvSpPr/>
          <p:nvPr/>
        </p:nvSpPr>
        <p:spPr>
          <a:xfrm>
            <a:off x="8321040" y="160020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32104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4"/>
          <p:cNvSpPr txBox="1"/>
          <p:nvPr/>
        </p:nvSpPr>
        <p:spPr>
          <a:xfrm>
            <a:off x="9006840" y="15727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i risultati</a:t>
            </a:r>
            <a:endParaRPr lang="en-US" sz="1800" dirty="0"/>
          </a:p>
        </p:txBody>
      </p:sp>
      <p:sp>
        <p:nvSpPr>
          <p:cNvPr id="19" name="Text 15"/>
          <p:cNvSpPr txBox="1"/>
          <p:nvPr/>
        </p:nvSpPr>
        <p:spPr>
          <a:xfrm>
            <a:off x="9006840" y="193852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barre si muovono in diretta.</a:t>
            </a:r>
            <a:endParaRPr lang="en-US" sz="1400" dirty="0"/>
          </a:p>
        </p:txBody>
      </p:sp>
      <p:pic>
        <p:nvPicPr>
          <p:cNvPr id="20" name="Immagine passo 3" descr="/home/claude/platea/public/guida/img/sala-02-sondaggio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3203258"/>
            <a:ext cx="3063240" cy="1914525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 modi di coinvolgere la sala</a:t>
            </a:r>
            <a:endParaRPr lang="en-US" sz="3000" dirty="0"/>
          </a:p>
        </p:txBody>
      </p:sp>
      <p:sp>
        <p:nvSpPr>
          <p:cNvPr id="3" name="Modulo Sondaggio"/>
          <p:cNvSpPr/>
          <p:nvPr/>
        </p:nvSpPr>
        <p:spPr>
          <a:xfrm>
            <a:off x="548640" y="141732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erchio Sondaggio"/>
          <p:cNvSpPr/>
          <p:nvPr/>
        </p:nvSpPr>
        <p:spPr>
          <a:xfrm>
            <a:off x="822960" y="169164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5" name="Icona Sondaggi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1847088"/>
            <a:ext cx="420624" cy="42062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5603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Sondaggio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9260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Scelta singola o multipla, risultati in percentuale.</a:t>
            </a:r>
            <a:endParaRPr lang="en-US" sz="1400" dirty="0"/>
          </a:p>
        </p:txBody>
      </p:sp>
      <p:sp>
        <p:nvSpPr>
          <p:cNvPr id="8" name="Modulo Word cloud"/>
          <p:cNvSpPr/>
          <p:nvPr/>
        </p:nvSpPr>
        <p:spPr>
          <a:xfrm>
            <a:off x="4297680" y="141732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erchio Word cloud"/>
          <p:cNvSpPr/>
          <p:nvPr/>
        </p:nvSpPr>
        <p:spPr>
          <a:xfrm>
            <a:off x="4572000" y="169164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0" name="Icona Word cloud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448" y="1847088"/>
            <a:ext cx="420624" cy="42062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72000" y="25603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cloud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29260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Parole libere: le più scelte crescono. Maiuscole, accenti e plurali uniti.</a:t>
            </a:r>
            <a:endParaRPr lang="en-US" sz="1400" dirty="0"/>
          </a:p>
        </p:txBody>
      </p:sp>
      <p:sp>
        <p:nvSpPr>
          <p:cNvPr id="13" name="Modulo Quiz"/>
          <p:cNvSpPr/>
          <p:nvPr/>
        </p:nvSpPr>
        <p:spPr>
          <a:xfrm>
            <a:off x="8046720" y="141732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Cerchio Quiz"/>
          <p:cNvSpPr/>
          <p:nvPr/>
        </p:nvSpPr>
        <p:spPr>
          <a:xfrm>
            <a:off x="8321040" y="169164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5" name="Icona Quiz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488" y="1847088"/>
            <a:ext cx="420624" cy="42062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21040" y="25603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29260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 alla rovescia, punti per la velocità, soluzione e classifica.</a:t>
            </a:r>
            <a:endParaRPr lang="en-US" sz="1400" dirty="0"/>
          </a:p>
        </p:txBody>
      </p:sp>
      <p:sp>
        <p:nvSpPr>
          <p:cNvPr id="18" name="Modulo Scala di valutazione"/>
          <p:cNvSpPr/>
          <p:nvPr/>
        </p:nvSpPr>
        <p:spPr>
          <a:xfrm>
            <a:off x="548640" y="379476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Cerchio Scala di valutazione"/>
          <p:cNvSpPr/>
          <p:nvPr/>
        </p:nvSpPr>
        <p:spPr>
          <a:xfrm>
            <a:off x="822960" y="406908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0" name="Icona Scala di valutazion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08" y="4224528"/>
            <a:ext cx="420624" cy="42062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822960" y="49377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 di valutazione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5303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Voto da 1 a N con media e distribuzione.</a:t>
            </a:r>
            <a:endParaRPr lang="en-US" sz="1400" dirty="0"/>
          </a:p>
        </p:txBody>
      </p:sp>
      <p:sp>
        <p:nvSpPr>
          <p:cNvPr id="23" name="Modulo Risposte aperte"/>
          <p:cNvSpPr/>
          <p:nvPr/>
        </p:nvSpPr>
        <p:spPr>
          <a:xfrm>
            <a:off x="4297680" y="379476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Cerchio Risposte aperte"/>
          <p:cNvSpPr/>
          <p:nvPr/>
        </p:nvSpPr>
        <p:spPr>
          <a:xfrm>
            <a:off x="4572000" y="406908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25" name="Icona Risposte aperte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7448" y="4224528"/>
            <a:ext cx="420624" cy="42062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4572000" y="49377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Risposte aperte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0" y="5303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Frasi brevi del pubblico, con o senza moderazione.</a:t>
            </a:r>
            <a:endParaRPr lang="en-US" sz="1400" dirty="0"/>
          </a:p>
        </p:txBody>
      </p:sp>
      <p:sp>
        <p:nvSpPr>
          <p:cNvPr id="28" name="Modulo Domande ai relatori"/>
          <p:cNvSpPr/>
          <p:nvPr/>
        </p:nvSpPr>
        <p:spPr>
          <a:xfrm>
            <a:off x="8046720" y="3794760"/>
            <a:ext cx="352044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9" name="Cerchio Domande ai relatori"/>
          <p:cNvSpPr/>
          <p:nvPr/>
        </p:nvSpPr>
        <p:spPr>
          <a:xfrm>
            <a:off x="8321040" y="4069080"/>
            <a:ext cx="731520" cy="73152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30" name="Icona Domande ai relatori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6488" y="4224528"/>
            <a:ext cx="420624" cy="420624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321040" y="49377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Domande ai relatori</a:t>
            </a:r>
            <a:endParaRPr lang="en-US" sz="1800" dirty="0"/>
          </a:p>
        </p:txBody>
      </p:sp>
      <p:sp>
        <p:nvSpPr>
          <p:cNvPr id="32" name="Text 24"/>
          <p:cNvSpPr txBox="1"/>
          <p:nvPr/>
        </p:nvSpPr>
        <p:spPr>
          <a:xfrm>
            <a:off x="8321040" y="5303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Voti del pubblico, approvazione della regia, messa in onda.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 voto alla proposta: tutto in diretta</a:t>
            </a:r>
            <a:endParaRPr lang="en-US" sz="3000" dirty="0"/>
          </a:p>
        </p:txBody>
      </p:sp>
      <p:pic>
        <p:nvPicPr>
          <p:cNvPr id="3" name="Telefono scala" descr="/home/claude/platea/public/guida/img/votante-12-scal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1600"/>
            <a:ext cx="1691640" cy="338328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4" name="Scala in sala" descr="/home/claude/platea/public/guida/img/sala-08-scala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160" y="1920240"/>
            <a:ext cx="3657600" cy="228600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5" name="Telefono risposta aperta" descr="/home/claude/platea/public/guida/img/votante-13-aperta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371600"/>
            <a:ext cx="1691640" cy="338328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6" name="Risposte aperte in sala" descr="/home/claude/platea/public/guida/img/sala-09-aperte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1977390"/>
            <a:ext cx="3474720" cy="217170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7" name="Text 1"/>
          <p:cNvSpPr txBox="1"/>
          <p:nvPr/>
        </p:nvSpPr>
        <p:spPr>
          <a:xfrm>
            <a:off x="548640" y="4983480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 di valutazione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8640" y="5349240"/>
            <a:ext cx="553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Ognuno tocca un numero; in sala compaiono media e distribuzione.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63640" y="4983480"/>
            <a:ext cx="5349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Risposte aperte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263640" y="5349240"/>
            <a:ext cx="5349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proposte del pubblico scorrono sullo schermo, con o senza moderazione.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 schermo pensato per ledwall e regia video</a:t>
            </a:r>
            <a:endParaRPr lang="en-US" sz="3000" dirty="0"/>
          </a:p>
        </p:txBody>
      </p:sp>
      <p:pic>
        <p:nvPicPr>
          <p:cNvPr id="3" name="Word cloud in sala" descr="/home/claude/platea/public/guida/img/sala-03-wordclou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85900"/>
            <a:ext cx="6949440" cy="434340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4" name="Icona Qualsiasi scherm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1508760"/>
            <a:ext cx="457200" cy="4572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549640" y="146304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Qualsiasi schermo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9640" y="187452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Grafica 16:9 che si adatta da proiettore a ledwall; testi ridimensionati da soli.</a:t>
            </a:r>
            <a:endParaRPr lang="en-US" sz="1400" dirty="0"/>
          </a:p>
        </p:txBody>
      </p:sp>
      <p:pic>
        <p:nvPicPr>
          <p:cNvPr id="7" name="Icona Overlay trasparent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2971800"/>
            <a:ext cx="457200" cy="4572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8549640" y="29260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Overlay trasparente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8549640" y="333756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Stessa grafica senza sfondo per vMix e OBS, anche in NDI.</a:t>
            </a:r>
            <a:endParaRPr lang="en-US" sz="1400" dirty="0"/>
          </a:p>
        </p:txBody>
      </p:sp>
      <p:pic>
        <p:nvPicPr>
          <p:cNvPr id="10" name="Icona QR sempre visibil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4434840"/>
            <a:ext cx="457200" cy="4572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549640" y="438912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sempre visibile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8549640" y="480060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arriva in ritardo entra in qualsiasi momento.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regia conduce tutto da una sola console</a:t>
            </a:r>
            <a:endParaRPr lang="en-US" sz="3000" dirty="0"/>
          </a:p>
        </p:txBody>
      </p:sp>
      <p:pic>
        <p:nvPicPr>
          <p:cNvPr id="3" name="Console di regia" descr="/home/claude/platea/public/guida/img/regia-07-in-ond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3360" y="1377315"/>
            <a:ext cx="7589520" cy="474345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548640" y="1463040"/>
            <a:ext cx="320040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Scaletta con anteprima esatta dello schermo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 e chiude le votazioni, mostra o nasconde i risultati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 parole e domande prima che vadano in onda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Modalità PROVA separata dai dati ufficiali, con pubblico simulato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Scorciatoie da tastiera per condurre senza mouse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relatore ha la sua vista sul palco</a:t>
            </a:r>
            <a:endParaRPr lang="en-US" sz="3000" dirty="0"/>
          </a:p>
        </p:txBody>
      </p:sp>
      <p:pic>
        <p:nvPicPr>
          <p:cNvPr id="3" name="Vista relatore" descr="/home/claude/platea/public/guida/img/relatore-02-vist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7315"/>
            <a:ext cx="7589520" cy="474345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4" name="Icona Le sue not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0" y="1508760"/>
            <a:ext cx="457200" cy="4572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9189720" y="14630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sue note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9189720" y="1874520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dire in ogni momento: le vede solo lui.</a:t>
            </a:r>
            <a:endParaRPr lang="en-US" sz="1400" dirty="0"/>
          </a:p>
        </p:txBody>
      </p:sp>
      <p:pic>
        <p:nvPicPr>
          <p:cNvPr id="7" name="Icona Il tempo del quiz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0" y="2971800"/>
            <a:ext cx="457200" cy="4572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9189720" y="292608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tempo del quiz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9189720" y="3337560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 alla rovescia grande e leggibile.</a:t>
            </a:r>
            <a:endParaRPr lang="en-US" sz="1400" dirty="0"/>
          </a:p>
        </p:txBody>
      </p:sp>
      <p:pic>
        <p:nvPicPr>
          <p:cNvPr id="10" name="Icona Le domand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0" y="4434840"/>
            <a:ext cx="457200" cy="4572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9189720" y="438912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domande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9189720" y="4800600"/>
            <a:ext cx="2423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Sceglie quale mostrare in sala tra quelle approvate.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 telefono, un tocco per partecipare</a:t>
            </a:r>
            <a:endParaRPr lang="en-US" sz="3000" dirty="0"/>
          </a:p>
        </p:txBody>
      </p:sp>
      <p:pic>
        <p:nvPicPr>
          <p:cNvPr id="3" name="Telefono Vota" descr="/home/claude/platea/public/guida/img/votante-03-sondaggi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25880"/>
            <a:ext cx="2103120" cy="420624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685800" y="56692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Vota</a:t>
            </a:r>
            <a:endParaRPr lang="en-US" sz="1800" dirty="0"/>
          </a:p>
        </p:txBody>
      </p:sp>
      <p:pic>
        <p:nvPicPr>
          <p:cNvPr id="5" name="Telefono Scrive" descr="/home/claude/platea/public/guida/img/votante-05-parol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325880"/>
            <a:ext cx="2103120" cy="420624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6" name="Text 2"/>
          <p:cNvSpPr txBox="1"/>
          <p:nvPr/>
        </p:nvSpPr>
        <p:spPr>
          <a:xfrm>
            <a:off x="3520440" y="56692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Scrive</a:t>
            </a:r>
            <a:endParaRPr lang="en-US" sz="1800" dirty="0"/>
          </a:p>
        </p:txBody>
      </p:sp>
      <p:pic>
        <p:nvPicPr>
          <p:cNvPr id="7" name="Telefono Gioca" descr="/home/claude/platea/public/guida/img/votante-07-quiz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325880"/>
            <a:ext cx="2103120" cy="420624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8" name="Text 3"/>
          <p:cNvSpPr txBox="1"/>
          <p:nvPr/>
        </p:nvSpPr>
        <p:spPr>
          <a:xfrm>
            <a:off x="6355080" y="56692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Gioca</a:t>
            </a:r>
            <a:endParaRPr lang="en-US" sz="1800" dirty="0"/>
          </a:p>
        </p:txBody>
      </p:sp>
      <p:pic>
        <p:nvPicPr>
          <p:cNvPr id="9" name="Telefono Chiede" descr="/home/claude/platea/public/guida/img/votante-10-domande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384" y="1325880"/>
            <a:ext cx="1516112" cy="420624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10" name="Text 4"/>
          <p:cNvSpPr txBox="1"/>
          <p:nvPr/>
        </p:nvSpPr>
        <p:spPr>
          <a:xfrm>
            <a:off x="9189720" y="56692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 ruoli, più chi amministra</a:t>
            </a:r>
            <a:endParaRPr lang="en-US" sz="3000" dirty="0"/>
          </a:p>
        </p:txBody>
      </p:sp>
      <p:sp>
        <p:nvSpPr>
          <p:cNvPr id="3" name="Ruolo Pubblico"/>
          <p:cNvSpPr/>
          <p:nvPr/>
        </p:nvSpPr>
        <p:spPr>
          <a:xfrm>
            <a:off x="548640" y="1417320"/>
            <a:ext cx="2606040" cy="38404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Icona Pubblic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916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4688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Pubblico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2880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account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29184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o codice; anonimo.</a:t>
            </a:r>
            <a:endParaRPr lang="en-US" sz="1400" dirty="0"/>
          </a:p>
        </p:txBody>
      </p:sp>
      <p:sp>
        <p:nvSpPr>
          <p:cNvPr id="8" name="Ruolo Regia"/>
          <p:cNvSpPr/>
          <p:nvPr/>
        </p:nvSpPr>
        <p:spPr>
          <a:xfrm>
            <a:off x="3383280" y="1417320"/>
            <a:ext cx="2606040" cy="38404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9" name="Icona Regia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6916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657600" y="24688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Regia</a:t>
            </a:r>
            <a:endParaRPr lang="en-US" sz="2000" dirty="0"/>
          </a:p>
        </p:txBody>
      </p:sp>
      <p:sp>
        <p:nvSpPr>
          <p:cNvPr id="11" name="Text 7"/>
          <p:cNvSpPr txBox="1"/>
          <p:nvPr/>
        </p:nvSpPr>
        <p:spPr>
          <a:xfrm>
            <a:off x="3657600" y="2880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Utente e password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657600" y="329184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e conduce gli eventi, compone la squadra, crea i relatori.</a:t>
            </a:r>
            <a:endParaRPr lang="en-US" sz="1400" dirty="0"/>
          </a:p>
        </p:txBody>
      </p:sp>
      <p:sp>
        <p:nvSpPr>
          <p:cNvPr id="13" name="Ruolo Relatore"/>
          <p:cNvSpPr/>
          <p:nvPr/>
        </p:nvSpPr>
        <p:spPr>
          <a:xfrm>
            <a:off x="6217920" y="1417320"/>
            <a:ext cx="2606040" cy="38404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4" name="Icona Relator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691640"/>
            <a:ext cx="548640" cy="54864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92240" y="24688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Relatore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6492240" y="2880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Utente e password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492240" y="329184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Vista dedicata e report in sola lettura degli eventi assegnati.</a:t>
            </a:r>
            <a:endParaRPr lang="en-US" sz="1400" dirty="0"/>
          </a:p>
        </p:txBody>
      </p:sp>
      <p:sp>
        <p:nvSpPr>
          <p:cNvPr id="18" name="Ruolo Amministratore"/>
          <p:cNvSpPr/>
          <p:nvPr/>
        </p:nvSpPr>
        <p:spPr>
          <a:xfrm>
            <a:off x="9052560" y="1417320"/>
            <a:ext cx="2606040" cy="3840480"/>
          </a:xfrm>
          <a:prstGeom prst="roundRect">
            <a:avLst>
              <a:gd name="adj" fmla="val 4211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pic>
        <p:nvPicPr>
          <p:cNvPr id="19" name="Icona Amministrator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1691640"/>
            <a:ext cx="548640" cy="54864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26880" y="24688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Amministratore</a:t>
            </a:r>
            <a:endParaRPr lang="en-US" sz="2000" dirty="0"/>
          </a:p>
        </p:txBody>
      </p:sp>
      <p:sp>
        <p:nvSpPr>
          <p:cNvPr id="21" name="Text 15"/>
          <p:cNvSpPr txBox="1"/>
          <p:nvPr/>
        </p:nvSpPr>
        <p:spPr>
          <a:xfrm>
            <a:off x="9326880" y="2880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Gestore del servizio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9326880" y="329184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Assiste i clienti, gestisce utenti, licenze e password.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55321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cifrate, cambio obbligatorio al primo accesso, blocco dopo tentativi ripetuti. Ogni evento ha la sua squadra.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 temi, in chiaro e in scuro</a:t>
            </a:r>
            <a:endParaRPr lang="en-US" sz="3000" dirty="0"/>
          </a:p>
        </p:txBody>
      </p:sp>
      <p:pic>
        <p:nvPicPr>
          <p:cNvPr id="3" name="Scelta del tema" descr="/home/claude/platea/public/guida/img/regia-06-temi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7315"/>
            <a:ext cx="7223760" cy="451485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4" name="Telefono scuro" descr="/home/claude/platea/public/guida/img/votante-11-scuro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371600"/>
            <a:ext cx="1737360" cy="347472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5" name="Telefono chiaro" descr="/home/claude/platea/public/guida/img/votante-03-sondaggio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0" y="1371600"/>
            <a:ext cx="1737360" cy="347472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6" name="Text 1"/>
          <p:cNvSpPr txBox="1"/>
          <p:nvPr/>
        </p:nvSpPr>
        <p:spPr>
          <a:xfrm>
            <a:off x="8138160" y="50292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Notte, Platea, Istituzionale, Smeraldo, Grafite, Velluto, oppure i colori del cliente. Chiaro o scuro si sceglie a parte per lo schermo e per i telefoni.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stessa sala, al buio o in piena luce</a:t>
            </a:r>
            <a:endParaRPr lang="en-US" sz="3000" dirty="0"/>
          </a:p>
        </p:txBody>
      </p:sp>
      <p:pic>
        <p:nvPicPr>
          <p:cNvPr id="3" name="Schermo scuro" descr="/home/claude/platea/public/guida/img/sala-02-sondaggi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5888"/>
            <a:ext cx="5440680" cy="3400425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4" name="Schermo chiaro" descr="/home/claude/platea/public/guida/img/sala-10-chiaro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385888"/>
            <a:ext cx="5440680" cy="3400425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5" name="Text 1"/>
          <p:cNvSpPr txBox="1"/>
          <p:nvPr/>
        </p:nvSpPr>
        <p:spPr>
          <a:xfrm>
            <a:off x="548640" y="5029200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Scuro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5394960"/>
            <a:ext cx="5440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Massimo contrasto per ledwall, proiettori e regie video.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172200" y="5029200"/>
            <a:ext cx="5440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Chiaro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172200" y="5394960"/>
            <a:ext cx="5440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Leggibile anche in sale molto illuminate o con luce naturale.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Dopo l’evento, un report pronto da condividere</a:t>
            </a:r>
            <a:endParaRPr lang="en-US" sz="3000" dirty="0"/>
          </a:p>
        </p:txBody>
      </p:sp>
      <p:pic>
        <p:nvPicPr>
          <p:cNvPr id="3" name="Data Report" descr="/home/claude/platea/public/guida/img/regia-12-repor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3360" y="1377315"/>
            <a:ext cx="7589520" cy="474345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4" name="Icona Indicatori e grafici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508760"/>
            <a:ext cx="457200" cy="4572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188720" y="14630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Indicatori e grafici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188720" y="18745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Partecipanti, risposte, risultati di ogni attività, classifica.</a:t>
            </a:r>
            <a:endParaRPr lang="en-US" sz="1400" dirty="0"/>
          </a:p>
        </p:txBody>
      </p:sp>
      <p:pic>
        <p:nvPicPr>
          <p:cNvPr id="7" name="Icona Sintesi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971800"/>
            <a:ext cx="457200" cy="4572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188720" y="29260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Sintesi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188720" y="333756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Scritta a mano o generata con l’AI, se attivata.</a:t>
            </a:r>
            <a:endParaRPr lang="en-US" sz="1400" dirty="0"/>
          </a:p>
        </p:txBody>
      </p:sp>
      <p:pic>
        <p:nvPicPr>
          <p:cNvPr id="10" name="Icona Esportazioni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434840"/>
            <a:ext cx="457200" cy="4572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188720" y="43891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Esportazioni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1188720" y="480060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PDF, PowerPoint e CSV per Excel.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Leggero, veloce, robusto</a:t>
            </a:r>
            <a:endParaRPr lang="en-US" sz="3000" dirty="0"/>
          </a:p>
        </p:txBody>
      </p:sp>
      <p:sp>
        <p:nvSpPr>
          <p:cNvPr id="3" name="Numero 500"/>
          <p:cNvSpPr/>
          <p:nvPr/>
        </p:nvSpPr>
        <p:spPr>
          <a:xfrm>
            <a:off x="548640" y="1737360"/>
            <a:ext cx="2606040" cy="274320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2011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15468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partecipanti connessi nella prova di carico</a:t>
            </a:r>
            <a:endParaRPr lang="en-US" sz="1600" dirty="0"/>
          </a:p>
        </p:txBody>
      </p:sp>
      <p:sp>
        <p:nvSpPr>
          <p:cNvPr id="6" name="Numero 7%"/>
          <p:cNvSpPr/>
          <p:nvPr/>
        </p:nvSpPr>
        <p:spPr>
          <a:xfrm>
            <a:off x="3383280" y="1737360"/>
            <a:ext cx="2606040" cy="274320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11880" y="2011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7%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315468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una CPU usata con 500 persone che scrivono</a:t>
            </a:r>
            <a:endParaRPr lang="en-US" sz="1600" dirty="0"/>
          </a:p>
        </p:txBody>
      </p:sp>
      <p:sp>
        <p:nvSpPr>
          <p:cNvPr id="9" name="Numero 100 MB"/>
          <p:cNvSpPr/>
          <p:nvPr/>
        </p:nvSpPr>
        <p:spPr>
          <a:xfrm>
            <a:off x="6217920" y="1737360"/>
            <a:ext cx="2606040" cy="274320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46520" y="2011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MB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6446520" y="315468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memoria per tutto il sistema</a:t>
            </a:r>
            <a:endParaRPr lang="en-US" sz="1600" dirty="0"/>
          </a:p>
        </p:txBody>
      </p:sp>
      <p:sp>
        <p:nvSpPr>
          <p:cNvPr id="12" name="Numero 150 ms"/>
          <p:cNvSpPr/>
          <p:nvPr/>
        </p:nvSpPr>
        <p:spPr>
          <a:xfrm>
            <a:off x="9052560" y="1737360"/>
            <a:ext cx="2606040" cy="274320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281160" y="2011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ms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9281160" y="315468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quanto gli schermi si aggiornano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solo processo, nessun database esterno. Server Node.js oppure Python, con gli stessi dati.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9FB3C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e sicurezza fin dal progetto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92608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dati personali chiesti a chi partecipa: niente nome, email o telefono.</a:t>
            </a:r>
            <a:endParaRPr lang="en-US" sz="1800" dirty="0"/>
          </a:p>
        </p:txBody>
      </p:sp>
      <p:sp>
        <p:nvSpPr>
          <p:cNvPr id="5" name="Privacy Anonimato"/>
          <p:cNvSpPr/>
          <p:nvPr/>
        </p:nvSpPr>
        <p:spPr>
          <a:xfrm>
            <a:off x="4297680" y="1417320"/>
            <a:ext cx="352044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6" name="Icona Anonimat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691640"/>
            <a:ext cx="457200" cy="4572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4572000" y="2286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Anonimato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4572000" y="26517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un codice casuale sul dispositivo, per evitare voti doppi.</a:t>
            </a:r>
            <a:endParaRPr lang="en-US" sz="1400" dirty="0"/>
          </a:p>
        </p:txBody>
      </p:sp>
      <p:sp>
        <p:nvSpPr>
          <p:cNvPr id="9" name="Privacy Nessuna terza parte"/>
          <p:cNvSpPr/>
          <p:nvPr/>
        </p:nvSpPr>
        <p:spPr>
          <a:xfrm>
            <a:off x="8001000" y="1417320"/>
            <a:ext cx="352044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Icona Nessuna terza part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0" y="169164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275320" y="2286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terza parte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8275320" y="26517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 cookie di tracciamento, caratteri e librerie serviti dal server.</a:t>
            </a:r>
            <a:endParaRPr lang="en-US" sz="1400" dirty="0"/>
          </a:p>
        </p:txBody>
      </p:sp>
      <p:sp>
        <p:nvSpPr>
          <p:cNvPr id="13" name="Privacy Conservazione limitata"/>
          <p:cNvSpPr/>
          <p:nvPr/>
        </p:nvSpPr>
        <p:spPr>
          <a:xfrm>
            <a:off x="4297680" y="3703320"/>
            <a:ext cx="352044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4" name="Icona Conservazione limitata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977640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572000" y="4572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Conservazione limitata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4572000" y="49377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Cancellazione automatica dopo i giorni scelti (30 di base).</a:t>
            </a:r>
            <a:endParaRPr lang="en-US" sz="1400" dirty="0"/>
          </a:p>
        </p:txBody>
      </p:sp>
      <p:sp>
        <p:nvSpPr>
          <p:cNvPr id="17" name="Privacy Accessi protetti"/>
          <p:cNvSpPr/>
          <p:nvPr/>
        </p:nvSpPr>
        <p:spPr>
          <a:xfrm>
            <a:off x="8001000" y="3703320"/>
            <a:ext cx="352044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8" name="Icona Accessi protetti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0" y="3977640"/>
            <a:ext cx="457200" cy="45720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275320" y="4572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 protetti</a:t>
            </a:r>
            <a:endParaRPr lang="en-US" sz="1800" dirty="0"/>
          </a:p>
        </p:txBody>
      </p:sp>
      <p:sp>
        <p:nvSpPr>
          <p:cNvPr id="20" name="Text 14"/>
          <p:cNvSpPr txBox="1"/>
          <p:nvPr/>
        </p:nvSpPr>
        <p:spPr>
          <a:xfrm>
            <a:off x="8275320" y="493776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cifrate, HTTPS automatico, permessi controllati dal server.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Dall’acquisto alla sala in pochi minuti</a:t>
            </a:r>
            <a:endParaRPr lang="en-US" sz="3000" dirty="0"/>
          </a:p>
        </p:txBody>
      </p:sp>
      <p:sp>
        <p:nvSpPr>
          <p:cNvPr id="3" name="Passo Acquisto online"/>
          <p:cNvSpPr/>
          <p:nvPr/>
        </p:nvSpPr>
        <p:spPr>
          <a:xfrm>
            <a:off x="548640" y="1417320"/>
            <a:ext cx="3520440" cy="42062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erchio Acquisto online"/>
          <p:cNvSpPr/>
          <p:nvPr/>
        </p:nvSpPr>
        <p:spPr>
          <a:xfrm>
            <a:off x="822960" y="169164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cona Acquisto onli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1847088"/>
            <a:ext cx="420624" cy="42062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6517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Acquisto online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10896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Scegli il piano, paghi con carta e ricevi la fattura elettronica.</a:t>
            </a:r>
            <a:endParaRPr lang="en-US" sz="1400" dirty="0"/>
          </a:p>
        </p:txBody>
      </p:sp>
      <p:sp>
        <p:nvSpPr>
          <p:cNvPr id="8" name="Comando Acquisto online"/>
          <p:cNvSpPr/>
          <p:nvPr/>
        </p:nvSpPr>
        <p:spPr>
          <a:xfrm>
            <a:off x="822960" y="4846320"/>
            <a:ext cx="29718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 w="12700">
            <a:solidFill>
              <a:srgbClr val="D5DCE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960120" y="4846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Prezzi › Acquista</a:t>
            </a:r>
            <a:endParaRPr lang="en-US" sz="1400" dirty="0"/>
          </a:p>
        </p:txBody>
      </p:sp>
      <p:sp>
        <p:nvSpPr>
          <p:cNvPr id="10" name="Passo Accesso immediato"/>
          <p:cNvSpPr/>
          <p:nvPr/>
        </p:nvSpPr>
        <p:spPr>
          <a:xfrm>
            <a:off x="4297680" y="1417320"/>
            <a:ext cx="3520440" cy="42062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erchio Accesso immediato"/>
          <p:cNvSpPr/>
          <p:nvPr/>
        </p:nvSpPr>
        <p:spPr>
          <a:xfrm>
            <a:off x="4572000" y="169164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ona Accesso immediat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448" y="1847088"/>
            <a:ext cx="420624" cy="42062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572000" y="26517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Accesso immediato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0" y="310896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 un minuto arrivano per email l’utente di regia e la password temporanea.</a:t>
            </a:r>
            <a:endParaRPr lang="en-US" sz="1400" dirty="0"/>
          </a:p>
        </p:txBody>
      </p:sp>
      <p:sp>
        <p:nvSpPr>
          <p:cNvPr id="15" name="Comando Accesso immediato"/>
          <p:cNvSpPr/>
          <p:nvPr/>
        </p:nvSpPr>
        <p:spPr>
          <a:xfrm>
            <a:off x="4572000" y="4846320"/>
            <a:ext cx="29718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 w="12700">
            <a:solidFill>
              <a:srgbClr val="D5DCE6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4709160" y="4846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/accedi</a:t>
            </a:r>
            <a:endParaRPr lang="en-US" sz="1400" dirty="0"/>
          </a:p>
        </p:txBody>
      </p:sp>
      <p:sp>
        <p:nvSpPr>
          <p:cNvPr id="17" name="Passo Tutto dal browser"/>
          <p:cNvSpPr/>
          <p:nvPr/>
        </p:nvSpPr>
        <p:spPr>
          <a:xfrm>
            <a:off x="8046720" y="1417320"/>
            <a:ext cx="3520440" cy="42062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Cerchio Tutto dal browser"/>
          <p:cNvSpPr/>
          <p:nvPr/>
        </p:nvSpPr>
        <p:spPr>
          <a:xfrm>
            <a:off x="8321040" y="169164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cona Tutto dal browser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488" y="1847088"/>
            <a:ext cx="420624" cy="42062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321040" y="26517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Tutto dal browser</a:t>
            </a:r>
            <a:endParaRPr lang="en-US" sz="2000" dirty="0"/>
          </a:p>
        </p:txBody>
      </p:sp>
      <p:sp>
        <p:nvSpPr>
          <p:cNvPr id="21" name="Text 16"/>
          <p:cNvSpPr txBox="1"/>
          <p:nvPr/>
        </p:nvSpPr>
        <p:spPr>
          <a:xfrm>
            <a:off x="8321040" y="310896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Regia, relatori e pubblico: nessuna app e nessuna installazione. Server a Milano, HTTPS.</a:t>
            </a:r>
            <a:endParaRPr lang="en-US" sz="1400" dirty="0"/>
          </a:p>
        </p:txBody>
      </p:sp>
      <p:sp>
        <p:nvSpPr>
          <p:cNvPr id="22" name="Comando Tutto dal browser"/>
          <p:cNvSpPr/>
          <p:nvPr/>
        </p:nvSpPr>
        <p:spPr>
          <a:xfrm>
            <a:off x="8321040" y="4846320"/>
            <a:ext cx="29718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 w="12700">
            <a:solidFill>
              <a:srgbClr val="D5DCE6"/>
            </a:solidFill>
            <a:prstDash val="solid"/>
          </a:ln>
        </p:spPr>
      </p:sp>
      <p:sp>
        <p:nvSpPr>
          <p:cNvPr id="23" name="Text 18"/>
          <p:cNvSpPr txBox="1"/>
          <p:nvPr/>
        </p:nvSpPr>
        <p:spPr>
          <a:xfrm>
            <a:off x="8458200" y="4846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Prova la demo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Prezzi: si pagano gli operatori, non il pubblico</a:t>
            </a:r>
            <a:endParaRPr lang="en-US" sz="3000" dirty="0"/>
          </a:p>
        </p:txBody>
      </p:sp>
      <p:graphicFrame>
        <p:nvGraphicFramePr>
          <p:cNvPr id="18" name="Tabella prezzi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2651760"/>
                <a:gridCol w="365760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Piano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24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Durata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24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Operatori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24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Prezzo (IVA esclusa)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24D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Giornata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giorni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55 €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giorni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 con AI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149 €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Conferenza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giorni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 con AI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379 €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mesi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scelta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105 € all’anno per operatore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mesi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scelta, con AI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209 € all’anno per operatore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45262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Partecipanti illimitati in ogni piano. Giornata, Evento e Conferenza sono pagamenti singoli; Base e Pro sono abbonamenti annuali per operatore.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sito e le guide per ogni ruolo</a:t>
            </a:r>
            <a:endParaRPr lang="en-US" sz="3000" dirty="0"/>
          </a:p>
        </p:txBody>
      </p:sp>
      <p:pic>
        <p:nvPicPr>
          <p:cNvPr id="3" name="Home del sito" descr="/home/claude/platea/public/guida/img/site-01-hom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1600"/>
            <a:ext cx="5852160" cy="365760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pic>
        <p:nvPicPr>
          <p:cNvPr id="4" name="Indice delle guide" descr="/home/claude/platea/public/guida/img/site-03-guid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377315"/>
            <a:ext cx="5029200" cy="3143250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sp>
        <p:nvSpPr>
          <p:cNvPr id="5" name="Text 1"/>
          <p:cNvSpPr txBox="1"/>
          <p:nvPr/>
        </p:nvSpPr>
        <p:spPr>
          <a:xfrm>
            <a:off x="548640" y="525780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pubblico entra con il codice dalla home; lo staff accede con il proprio utente.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83680" y="470916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Guida rapida per provare il sistema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Pubblico, regia, relatori, amministratore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Guida tecnica</a:t>
            </a:r>
            <a:endParaRPr lang="en-US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Online, in Word e stampabili in PDF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Provalo subito: utenze già pronte</a:t>
            </a:r>
            <a:endParaRPr lang="en-US" sz="3000" dirty="0"/>
          </a:p>
        </p:txBody>
      </p:sp>
      <p:pic>
        <p:nvPicPr>
          <p:cNvPr id="3" name="Pagina di accesso con utenze di prova" descr="/home/claude/platea/public/guida/img/regia-01-access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79524"/>
            <a:ext cx="5120640" cy="3847592"/>
          </a:xfrm>
          <a:prstGeom prst="rect">
            <a:avLst/>
          </a:prstGeom>
          <a:effectLst>
            <a:outerShdw sx="100000" sy="100000" kx="0" ky="0" algn="bl" rotWithShape="0" blurRad="152400" dist="38100" dir="5400000">
              <a:srgbClr val="0A124D">
                <a:alpha val="22000"/>
              </a:srgbClr>
            </a:outerShdw>
          </a:effectLst>
        </p:spPr>
      </p:pic>
      <p:graphicFrame>
        <p:nvGraphicFramePr>
          <p:cNvPr id="20" name="Tabella utenze di prov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463040"/>
          <a:ext cx="557784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2377440"/>
                <a:gridCol w="16002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Profilo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2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Utente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24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Password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24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Amministratore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233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admin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233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Admin2026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233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regia, regia2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233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Regia2026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Relatore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233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relatore, relatore2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233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Relatore2026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Pubblico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nessun account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codice evento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B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 txBox="1"/>
          <p:nvPr/>
        </p:nvSpPr>
        <p:spPr>
          <a:xfrm>
            <a:off x="6035040" y="4023360"/>
            <a:ext cx="5577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Nella pagina di accesso un clic su un’utenza compila nome utente e password. L’Evento di prova ha già scaletta, note per il relatore e squadra.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35040" y="5120640"/>
            <a:ext cx="557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sull’istanza dimostrativa: ogni cliente riceve il proprio utente di regia.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367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47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home/claude/docs/assets/platea-orizzontale-negativ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019956"/>
            <a:ext cx="3108960" cy="7947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2514600"/>
            <a:ext cx="585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Proviamolo al prossimo evento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406908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info@cedric.it</a:t>
            </a:r>
            <a:endParaRPr lang="en-US" sz="1800" dirty="0"/>
          </a:p>
        </p:txBody>
      </p:sp>
      <p:sp>
        <p:nvSpPr>
          <p:cNvPr id="5" name="Passo Demo"/>
          <p:cNvSpPr/>
          <p:nvPr/>
        </p:nvSpPr>
        <p:spPr>
          <a:xfrm>
            <a:off x="6949440" y="1371600"/>
            <a:ext cx="4663440" cy="1234440"/>
          </a:xfrm>
          <a:prstGeom prst="roundRect">
            <a:avLst>
              <a:gd name="adj" fmla="val 8889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Numero 1"/>
          <p:cNvSpPr/>
          <p:nvPr/>
        </p:nvSpPr>
        <p:spPr>
          <a:xfrm>
            <a:off x="7178040" y="1709928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178040" y="17099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7955280" y="153619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955280" y="1938528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Proviamo insieme tutte le viste in 15 minuti.</a:t>
            </a:r>
            <a:endParaRPr lang="en-US" sz="1400" dirty="0"/>
          </a:p>
        </p:txBody>
      </p:sp>
      <p:sp>
        <p:nvSpPr>
          <p:cNvPr id="10" name="Passo Prova generale"/>
          <p:cNvSpPr/>
          <p:nvPr/>
        </p:nvSpPr>
        <p:spPr>
          <a:xfrm>
            <a:off x="6949440" y="2834640"/>
            <a:ext cx="4663440" cy="1234440"/>
          </a:xfrm>
          <a:prstGeom prst="roundRect">
            <a:avLst>
              <a:gd name="adj" fmla="val 8889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Numero 2"/>
          <p:cNvSpPr/>
          <p:nvPr/>
        </p:nvSpPr>
        <p:spPr>
          <a:xfrm>
            <a:off x="7178040" y="3172968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178040" y="31729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299923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Prova generale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7955280" y="3401568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Scaletta, tema e squadra del vostro evento, con pubblico simulato.</a:t>
            </a:r>
            <a:endParaRPr lang="en-US" sz="1400" dirty="0"/>
          </a:p>
        </p:txBody>
      </p:sp>
      <p:sp>
        <p:nvSpPr>
          <p:cNvPr id="15" name="Passo Evento dal vivo"/>
          <p:cNvSpPr/>
          <p:nvPr/>
        </p:nvSpPr>
        <p:spPr>
          <a:xfrm>
            <a:off x="6949440" y="4297680"/>
            <a:ext cx="4663440" cy="1234440"/>
          </a:xfrm>
          <a:prstGeom prst="roundRect">
            <a:avLst>
              <a:gd name="adj" fmla="val 8889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6" name="Numero 3"/>
          <p:cNvSpPr/>
          <p:nvPr/>
        </p:nvSpPr>
        <p:spPr>
          <a:xfrm>
            <a:off x="7178040" y="4636008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178040" y="46360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7955280" y="446227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 dal vivo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7955280" y="4864608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Regia, schermo e report finale.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tea">
  <a:themeElements>
    <a:clrScheme name="Platea">
      <a:dk1>
        <a:srgbClr val="1B2233"/>
      </a:dk1>
      <a:lt1>
        <a:srgbClr val="FFFFFF"/>
      </a:lt1>
      <a:dk2>
        <a:srgbClr val="0A124D"/>
      </a:dk2>
      <a:lt2>
        <a:srgbClr val="EEF4FB"/>
      </a:lt2>
      <a:accent1>
        <a:srgbClr val="3E87C8"/>
      </a:accent1>
      <a:accent2>
        <a:srgbClr val="FB4240"/>
      </a:accent2>
      <a:accent3>
        <a:srgbClr val="22D3EE"/>
      </a:accent3>
      <a:accent4>
        <a:srgbClr val="FACC15"/>
      </a:accent4>
      <a:accent5>
        <a:srgbClr val="16205E"/>
      </a:accent5>
      <a:accent6>
        <a:srgbClr val="5B6475"/>
      </a:accent6>
      <a:hlink>
        <a:srgbClr val="3E87C8"/>
      </a:hlink>
      <a:folHlink>
        <a:srgbClr val="0A124D"/>
      </a:folHlink>
    </a:clrScheme>
    <a:fontScheme name="Plate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Cédric.iT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Platea · presentazione</dc:title>
  <dc:subject>PptxGenJS Presentation</dc:subject>
  <dc:creator>Platea</dc:creator>
  <cp:lastModifiedBy>Platea</cp:lastModifiedBy>
  <cp:revision>1</cp:revision>
  <dcterms:created xsi:type="dcterms:W3CDTF">2026-11-05T06:46:34Z</dcterms:created>
  <dcterms:modified xsi:type="dcterms:W3CDTF">2026-11-05T06:46:34Z</dcterms:modified>
</cp:coreProperties>
</file>